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919" r:id="rId2"/>
    <p:sldId id="918" r:id="rId3"/>
  </p:sldIdLst>
  <p:sldSz cx="18288000" cy="10287000"/>
  <p:notesSz cx="6858000" cy="9144000"/>
  <p:embeddedFontLst>
    <p:embeddedFont>
      <p:font typeface="DM Sans" pitchFamily="2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ray, Anik" initials="CA" lastIdx="5" clrIdx="0">
    <p:extLst>
      <p:ext uri="{19B8F6BF-5375-455C-9EA6-DF929625EA0E}">
        <p15:presenceInfo xmlns:p15="http://schemas.microsoft.com/office/powerpoint/2012/main" userId="Coray, Ani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6AB1"/>
    <a:srgbClr val="8ECDD0"/>
    <a:srgbClr val="FCC63F"/>
    <a:srgbClr val="FCD9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5182" autoAdjust="0"/>
  </p:normalViewPr>
  <p:slideViewPr>
    <p:cSldViewPr>
      <p:cViewPr varScale="1">
        <p:scale>
          <a:sx n="56" d="100"/>
          <a:sy n="56" d="100"/>
        </p:scale>
        <p:origin x="159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4860"/>
    </p:cViewPr>
  </p:sorterViewPr>
  <p:notesViewPr>
    <p:cSldViewPr>
      <p:cViewPr varScale="1">
        <p:scale>
          <a:sx n="66" d="100"/>
          <a:sy n="66" d="100"/>
        </p:scale>
        <p:origin x="2364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viewProps" Target="viewProps.xml"/><Relationship Id="rId5" Type="http://schemas.openxmlformats.org/officeDocument/2006/relationships/font" Target="fonts/font1.fntdata"/><Relationship Id="rId10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4196B3-1CF6-4E4D-966B-C490FF69C685}" type="datetimeFigureOut">
              <a:rPr lang="de-CH" smtClean="0"/>
              <a:t>06.08.2026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91960D-DC8A-43A6-87D9-20BD51A3785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03869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91960D-DC8A-43A6-87D9-20BD51A37853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99140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91960D-DC8A-43A6-87D9-20BD51A37853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81366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eg"/><Relationship Id="rId7" Type="http://schemas.openxmlformats.org/officeDocument/2006/relationships/hyperlink" Target="http://www.wegweiserschmerz.ch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10" Type="http://schemas.openxmlformats.org/officeDocument/2006/relationships/image" Target="../media/image7.jpe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10" Type="http://schemas.openxmlformats.org/officeDocument/2006/relationships/hyperlink" Target="http://www.wegweiserschmerz.ch/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"/>
            <a:ext cx="18288000" cy="2695227"/>
          </a:xfrm>
          <a:custGeom>
            <a:avLst/>
            <a:gdLst/>
            <a:ahLst/>
            <a:cxnLst/>
            <a:rect l="l" t="t" r="r" b="b"/>
            <a:pathLst>
              <a:path w="18288000" h="6048216">
                <a:moveTo>
                  <a:pt x="0" y="0"/>
                </a:moveTo>
                <a:lnTo>
                  <a:pt x="18288000" y="0"/>
                </a:lnTo>
                <a:lnTo>
                  <a:pt x="18288000" y="6048216"/>
                </a:lnTo>
                <a:lnTo>
                  <a:pt x="0" y="60482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51" t="-48941" r="-5749" b="-71616"/>
            </a:stretch>
          </a:blipFill>
        </p:spPr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19" name="Freeform 3"/>
          <p:cNvSpPr/>
          <p:nvPr/>
        </p:nvSpPr>
        <p:spPr>
          <a:xfrm>
            <a:off x="-138675" y="-155091"/>
            <a:ext cx="3450027" cy="1554175"/>
          </a:xfrm>
          <a:custGeom>
            <a:avLst/>
            <a:gdLst/>
            <a:ahLst/>
            <a:cxnLst/>
            <a:rect l="l" t="t" r="r" b="b"/>
            <a:pathLst>
              <a:path w="5450482" h="2869109">
                <a:moveTo>
                  <a:pt x="0" y="0"/>
                </a:moveTo>
                <a:lnTo>
                  <a:pt x="5450482" y="0"/>
                </a:lnTo>
                <a:lnTo>
                  <a:pt x="5450482" y="2869110"/>
                </a:lnTo>
                <a:lnTo>
                  <a:pt x="0" y="28691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A468440-ADE3-E8BD-D7BE-1A35444576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13" y="3415307"/>
            <a:ext cx="6317769" cy="6317769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8E3021DD-4647-B035-7948-47596F170E14}"/>
              </a:ext>
            </a:extLst>
          </p:cNvPr>
          <p:cNvSpPr txBox="1"/>
          <p:nvPr/>
        </p:nvSpPr>
        <p:spPr>
          <a:xfrm>
            <a:off x="6983760" y="2906194"/>
            <a:ext cx="1058517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CH" sz="3200" spc="-15" dirty="0">
              <a:latin typeface="DM Sans" pitchFamily="2" charset="0"/>
              <a:cs typeface="Arial" panose="020B0604020202020204" pitchFamily="34" charset="0"/>
            </a:endParaRPr>
          </a:p>
          <a:p>
            <a:r>
              <a:rPr lang="de-CH" sz="6400" dirty="0">
                <a:latin typeface="DM Sans" pitchFamily="2" charset="0"/>
                <a:hlinkClick r:id="rId7"/>
              </a:rPr>
              <a:t>www.wegweiserschmerz.ch</a:t>
            </a:r>
            <a:r>
              <a:rPr lang="de-CH" sz="6400" dirty="0">
                <a:latin typeface="DM Sans" pitchFamily="2" charset="0"/>
              </a:rPr>
              <a:t> </a:t>
            </a:r>
          </a:p>
          <a:p>
            <a:endParaRPr lang="de-CH" sz="3200" dirty="0">
              <a:latin typeface="DM Sans" pitchFamily="2" charset="0"/>
            </a:endParaRPr>
          </a:p>
          <a:p>
            <a:r>
              <a:rPr lang="de-CH" sz="2800" b="1" dirty="0">
                <a:latin typeface="DM Sans" pitchFamily="2" charset="0"/>
              </a:rPr>
              <a:t>Ziele:</a:t>
            </a:r>
            <a:r>
              <a:rPr lang="de-CH" sz="2800" dirty="0">
                <a:latin typeface="DM Sans" pitchFamily="2" charset="0"/>
              </a:rPr>
              <a:t> Wirksame Präventionsmassnahmen, Chronifizierung vorbeugen, Selbstwirksamkeit und Lebensqualität stärken</a:t>
            </a:r>
            <a:br>
              <a:rPr lang="de-CH" sz="2800" dirty="0">
                <a:latin typeface="DM Sans" pitchFamily="2" charset="0"/>
              </a:rPr>
            </a:br>
            <a:endParaRPr lang="de-CH" sz="2800" dirty="0">
              <a:latin typeface="DM Sans" pitchFamily="2" charset="0"/>
            </a:endParaRPr>
          </a:p>
          <a:p>
            <a:r>
              <a:rPr lang="de-CH" sz="2800" b="1" dirty="0">
                <a:latin typeface="DM Sans" pitchFamily="2" charset="0"/>
              </a:rPr>
              <a:t>Für:</a:t>
            </a:r>
            <a:r>
              <a:rPr lang="de-CH" sz="2800" dirty="0">
                <a:latin typeface="DM Sans" pitchFamily="2" charset="0"/>
              </a:rPr>
              <a:t> Fachpersonen, Betroffene, Angehörige, Arbeitgebende </a:t>
            </a:r>
            <a:br>
              <a:rPr lang="de-CH" sz="2800" dirty="0">
                <a:latin typeface="DM Sans" pitchFamily="2" charset="0"/>
              </a:rPr>
            </a:br>
            <a:r>
              <a:rPr lang="de-CH" sz="2800" dirty="0">
                <a:latin typeface="DM Sans" pitchFamily="2" charset="0"/>
              </a:rPr>
              <a:t>und Versicherungen</a:t>
            </a:r>
          </a:p>
          <a:p>
            <a:endParaRPr lang="de-CH" sz="3200" dirty="0">
              <a:latin typeface="DM Sans" pitchFamily="2" charset="0"/>
              <a:cs typeface="Arial" panose="020B0604020202020204" pitchFamily="34" charset="0"/>
            </a:endParaRPr>
          </a:p>
          <a:p>
            <a:endParaRPr lang="de-CH" dirty="0"/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C82F05BA-FB2A-8765-8AF0-814AE3104B72}"/>
              </a:ext>
            </a:extLst>
          </p:cNvPr>
          <p:cNvGrpSpPr/>
          <p:nvPr/>
        </p:nvGrpSpPr>
        <p:grpSpPr>
          <a:xfrm>
            <a:off x="7127776" y="9103940"/>
            <a:ext cx="6993084" cy="1030660"/>
            <a:chOff x="7542317" y="7954421"/>
            <a:chExt cx="9244935" cy="1354217"/>
          </a:xfrm>
        </p:grpSpPr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7B65D753-658C-14B9-678E-58F4AD8908C2}"/>
                </a:ext>
              </a:extLst>
            </p:cNvPr>
            <p:cNvGrpSpPr/>
            <p:nvPr/>
          </p:nvGrpSpPr>
          <p:grpSpPr>
            <a:xfrm>
              <a:off x="7542317" y="8336664"/>
              <a:ext cx="7029076" cy="783279"/>
              <a:chOff x="7467600" y="8911897"/>
              <a:chExt cx="9929612" cy="118002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13333275" y="9097820"/>
                <a:ext cx="4063937" cy="808175"/>
              </a:xfrm>
              <a:custGeom>
                <a:avLst/>
                <a:gdLst/>
                <a:ahLst/>
                <a:cxnLst/>
                <a:rect l="l" t="t" r="r" b="b"/>
                <a:pathLst>
                  <a:path w="4063937" h="808175">
                    <a:moveTo>
                      <a:pt x="0" y="0"/>
                    </a:moveTo>
                    <a:lnTo>
                      <a:pt x="4063937" y="0"/>
                    </a:lnTo>
                    <a:lnTo>
                      <a:pt x="4063937" y="808175"/>
                    </a:lnTo>
                    <a:lnTo>
                      <a:pt x="0" y="80817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</p:spPr>
          </p:sp>
          <p:sp>
            <p:nvSpPr>
              <p:cNvPr id="5" name="Freeform 5"/>
              <p:cNvSpPr/>
              <p:nvPr/>
            </p:nvSpPr>
            <p:spPr>
              <a:xfrm>
                <a:off x="7467600" y="8911897"/>
                <a:ext cx="4932870" cy="1180020"/>
              </a:xfrm>
              <a:custGeom>
                <a:avLst/>
                <a:gdLst/>
                <a:ahLst/>
                <a:cxnLst/>
                <a:rect l="l" t="t" r="r" b="b"/>
                <a:pathLst>
                  <a:path w="4932870" h="1180020">
                    <a:moveTo>
                      <a:pt x="0" y="0"/>
                    </a:moveTo>
                    <a:lnTo>
                      <a:pt x="4932870" y="0"/>
                    </a:lnTo>
                    <a:lnTo>
                      <a:pt x="4932870" y="1180019"/>
                    </a:lnTo>
                    <a:lnTo>
                      <a:pt x="0" y="118001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9"/>
                <a:stretch>
                  <a:fillRect/>
                </a:stretch>
              </a:blipFill>
            </p:spPr>
          </p:sp>
        </p:grpSp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851C5220-B71D-FC50-4C48-7FD79CE74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48656" y="7954421"/>
              <a:ext cx="1738596" cy="1354217"/>
            </a:xfrm>
            <a:prstGeom prst="rect">
              <a:avLst/>
            </a:prstGeom>
          </p:spPr>
        </p:pic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BC3C7A87-B52F-F3D0-C488-0447B71A306C}"/>
              </a:ext>
            </a:extLst>
          </p:cNvPr>
          <p:cNvSpPr txBox="1"/>
          <p:nvPr/>
        </p:nvSpPr>
        <p:spPr>
          <a:xfrm>
            <a:off x="7127776" y="8995126"/>
            <a:ext cx="6581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spc="-15" dirty="0">
                <a:latin typeface="DM Sans" pitchFamily="2" charset="0"/>
                <a:cs typeface="Arial" panose="020B0604020202020204" pitchFamily="34" charset="0"/>
              </a:rPr>
              <a:t>getragen und ermöglicht durch:</a:t>
            </a:r>
            <a:endParaRPr lang="de-CH" sz="1400" dirty="0">
              <a:latin typeface="DM Sans" pitchFamily="2" charset="0"/>
              <a:cs typeface="Arial" panose="020B0604020202020204" pitchFamily="34" charset="0"/>
            </a:endParaRPr>
          </a:p>
          <a:p>
            <a:endParaRPr lang="de-CH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D8710F1-C7EA-3573-3F32-AB1F850ABA99}"/>
              </a:ext>
            </a:extLst>
          </p:cNvPr>
          <p:cNvSpPr txBox="1"/>
          <p:nvPr/>
        </p:nvSpPr>
        <p:spPr>
          <a:xfrm>
            <a:off x="6983760" y="633883"/>
            <a:ext cx="1108923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6000" dirty="0">
                <a:latin typeface="DM Sans" pitchFamily="2" charset="0"/>
              </a:rPr>
              <a:t>Wegweiser Schmerz</a:t>
            </a:r>
          </a:p>
          <a:p>
            <a:r>
              <a:rPr lang="de-CH" sz="3200" dirty="0">
                <a:latin typeface="DM Sans" pitchFamily="2" charset="0"/>
              </a:rPr>
              <a:t>Informationen zur Prävention chronischer Schmerzen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F558D5A4-7F33-8B7F-4D97-FC4847FC0BE9}"/>
              </a:ext>
            </a:extLst>
          </p:cNvPr>
          <p:cNvSpPr/>
          <p:nvPr/>
        </p:nvSpPr>
        <p:spPr>
          <a:xfrm>
            <a:off x="13130065" y="6827209"/>
            <a:ext cx="4032448" cy="1937114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32C0F08-F801-7591-AC57-76D764DD3B27}"/>
              </a:ext>
            </a:extLst>
          </p:cNvPr>
          <p:cNvSpPr txBox="1"/>
          <p:nvPr/>
        </p:nvSpPr>
        <p:spPr>
          <a:xfrm>
            <a:off x="14537829" y="7472600"/>
            <a:ext cx="2643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>
                <a:solidFill>
                  <a:schemeClr val="bg1">
                    <a:lumMod val="50000"/>
                  </a:schemeClr>
                </a:solidFill>
                <a:latin typeface="DM Sans" pitchFamily="2" charset="0"/>
              </a:rPr>
              <a:t>Platzhalter </a:t>
            </a:r>
          </a:p>
          <a:p>
            <a:r>
              <a:rPr lang="de-CH" dirty="0">
                <a:solidFill>
                  <a:schemeClr val="bg1">
                    <a:lumMod val="50000"/>
                  </a:schemeClr>
                </a:solidFill>
                <a:latin typeface="DM Sans" pitchFamily="2" charset="0"/>
              </a:rPr>
              <a:t>Firmenlogo</a:t>
            </a:r>
          </a:p>
        </p:txBody>
      </p:sp>
    </p:spTree>
    <p:extLst>
      <p:ext uri="{BB962C8B-B14F-4D97-AF65-F5344CB8AC3E}">
        <p14:creationId xmlns:p14="http://schemas.microsoft.com/office/powerpoint/2010/main" val="407755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"/>
            <a:ext cx="18288000" cy="2695227"/>
          </a:xfrm>
          <a:custGeom>
            <a:avLst/>
            <a:gdLst/>
            <a:ahLst/>
            <a:cxnLst/>
            <a:rect l="l" t="t" r="r" b="b"/>
            <a:pathLst>
              <a:path w="18288000" h="6048216">
                <a:moveTo>
                  <a:pt x="0" y="0"/>
                </a:moveTo>
                <a:lnTo>
                  <a:pt x="18288000" y="0"/>
                </a:lnTo>
                <a:lnTo>
                  <a:pt x="18288000" y="6048216"/>
                </a:lnTo>
                <a:lnTo>
                  <a:pt x="0" y="60482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51" t="-48941" r="-5749" b="-71616"/>
            </a:stretch>
          </a:blipFill>
        </p:spPr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19" name="Freeform 3"/>
          <p:cNvSpPr/>
          <p:nvPr/>
        </p:nvSpPr>
        <p:spPr>
          <a:xfrm>
            <a:off x="-138675" y="-155091"/>
            <a:ext cx="3450027" cy="1554175"/>
          </a:xfrm>
          <a:custGeom>
            <a:avLst/>
            <a:gdLst/>
            <a:ahLst/>
            <a:cxnLst/>
            <a:rect l="l" t="t" r="r" b="b"/>
            <a:pathLst>
              <a:path w="5450482" h="2869109">
                <a:moveTo>
                  <a:pt x="0" y="0"/>
                </a:moveTo>
                <a:lnTo>
                  <a:pt x="5450482" y="0"/>
                </a:lnTo>
                <a:lnTo>
                  <a:pt x="5450482" y="2869110"/>
                </a:lnTo>
                <a:lnTo>
                  <a:pt x="0" y="28691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A468440-ADE3-E8BD-D7BE-1A35444576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13" y="3024641"/>
            <a:ext cx="6708436" cy="6708436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8E3021DD-4647-B035-7948-47596F170E14}"/>
              </a:ext>
            </a:extLst>
          </p:cNvPr>
          <p:cNvSpPr txBox="1"/>
          <p:nvPr/>
        </p:nvSpPr>
        <p:spPr>
          <a:xfrm>
            <a:off x="7335492" y="3085867"/>
            <a:ext cx="1058517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CH" sz="3200" spc="-15" dirty="0">
              <a:latin typeface="DM Sans" pitchFamily="2" charset="0"/>
              <a:cs typeface="Arial" panose="020B0604020202020204" pitchFamily="34" charset="0"/>
            </a:endParaRPr>
          </a:p>
          <a:p>
            <a:r>
              <a:rPr lang="de-CH" sz="3200" dirty="0"/>
              <a:t>Fachwissen und Unterstützung rund um Schmerz und Schmerzprävention</a:t>
            </a:r>
          </a:p>
          <a:p>
            <a:endParaRPr lang="de-CH" sz="3200" dirty="0"/>
          </a:p>
          <a:p>
            <a:r>
              <a:rPr lang="de-CH" sz="3200" b="1" dirty="0"/>
              <a:t>Ziele:</a:t>
            </a:r>
            <a:r>
              <a:rPr lang="de-CH" sz="3200" dirty="0"/>
              <a:t> Wirksame Präventionsmassnahmen, Chronifizierung vorbeugen, Selbstwirksamkeit und Lebensqualität stärken</a:t>
            </a:r>
            <a:br>
              <a:rPr lang="de-CH" sz="3200" dirty="0"/>
            </a:br>
            <a:endParaRPr lang="de-CH" sz="3200" dirty="0"/>
          </a:p>
          <a:p>
            <a:r>
              <a:rPr lang="de-CH" sz="3200" b="1" dirty="0"/>
              <a:t>Für:</a:t>
            </a:r>
            <a:r>
              <a:rPr lang="de-CH" sz="3200" dirty="0"/>
              <a:t> Fachpersonen, Betroffene, Angehörige, Arbeitgebende </a:t>
            </a:r>
            <a:br>
              <a:rPr lang="de-CH" sz="3200" dirty="0"/>
            </a:br>
            <a:r>
              <a:rPr lang="de-CH" sz="3200" dirty="0"/>
              <a:t>und Versicherungen</a:t>
            </a:r>
          </a:p>
          <a:p>
            <a:endParaRPr lang="de-CH" sz="3200" dirty="0">
              <a:latin typeface="DM Sans" pitchFamily="2" charset="0"/>
              <a:cs typeface="Arial" panose="020B0604020202020204" pitchFamily="34" charset="0"/>
            </a:endParaRPr>
          </a:p>
          <a:p>
            <a:endParaRPr lang="de-CH" dirty="0"/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C82F05BA-FB2A-8765-8AF0-814AE3104B72}"/>
              </a:ext>
            </a:extLst>
          </p:cNvPr>
          <p:cNvGrpSpPr/>
          <p:nvPr/>
        </p:nvGrpSpPr>
        <p:grpSpPr>
          <a:xfrm>
            <a:off x="7631832" y="8682594"/>
            <a:ext cx="9244935" cy="1354217"/>
            <a:chOff x="7542317" y="7954421"/>
            <a:chExt cx="9244935" cy="1354217"/>
          </a:xfrm>
        </p:grpSpPr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7B65D753-658C-14B9-678E-58F4AD8908C2}"/>
                </a:ext>
              </a:extLst>
            </p:cNvPr>
            <p:cNvGrpSpPr/>
            <p:nvPr/>
          </p:nvGrpSpPr>
          <p:grpSpPr>
            <a:xfrm>
              <a:off x="7542317" y="8336664"/>
              <a:ext cx="7029076" cy="783279"/>
              <a:chOff x="7467600" y="8911897"/>
              <a:chExt cx="9929612" cy="118002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13333275" y="9097820"/>
                <a:ext cx="4063937" cy="808175"/>
              </a:xfrm>
              <a:custGeom>
                <a:avLst/>
                <a:gdLst/>
                <a:ahLst/>
                <a:cxnLst/>
                <a:rect l="l" t="t" r="r" b="b"/>
                <a:pathLst>
                  <a:path w="4063937" h="808175">
                    <a:moveTo>
                      <a:pt x="0" y="0"/>
                    </a:moveTo>
                    <a:lnTo>
                      <a:pt x="4063937" y="0"/>
                    </a:lnTo>
                    <a:lnTo>
                      <a:pt x="4063937" y="808175"/>
                    </a:lnTo>
                    <a:lnTo>
                      <a:pt x="0" y="80817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/>
                <a:stretch>
                  <a:fillRect/>
                </a:stretch>
              </a:blipFill>
            </p:spPr>
          </p:sp>
          <p:sp>
            <p:nvSpPr>
              <p:cNvPr id="5" name="Freeform 5"/>
              <p:cNvSpPr/>
              <p:nvPr/>
            </p:nvSpPr>
            <p:spPr>
              <a:xfrm>
                <a:off x="7467600" y="8911897"/>
                <a:ext cx="4932870" cy="1180020"/>
              </a:xfrm>
              <a:custGeom>
                <a:avLst/>
                <a:gdLst/>
                <a:ahLst/>
                <a:cxnLst/>
                <a:rect l="l" t="t" r="r" b="b"/>
                <a:pathLst>
                  <a:path w="4932870" h="1180020">
                    <a:moveTo>
                      <a:pt x="0" y="0"/>
                    </a:moveTo>
                    <a:lnTo>
                      <a:pt x="4932870" y="0"/>
                    </a:lnTo>
                    <a:lnTo>
                      <a:pt x="4932870" y="1180019"/>
                    </a:lnTo>
                    <a:lnTo>
                      <a:pt x="0" y="118001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</p:spPr>
          </p:sp>
        </p:grpSp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851C5220-B71D-FC50-4C48-7FD79CE74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48656" y="7954421"/>
              <a:ext cx="1738596" cy="1354217"/>
            </a:xfrm>
            <a:prstGeom prst="rect">
              <a:avLst/>
            </a:prstGeom>
          </p:spPr>
        </p:pic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BC3C7A87-B52F-F3D0-C488-0447B71A306C}"/>
              </a:ext>
            </a:extLst>
          </p:cNvPr>
          <p:cNvSpPr txBox="1"/>
          <p:nvPr/>
        </p:nvSpPr>
        <p:spPr>
          <a:xfrm>
            <a:off x="7335492" y="8523557"/>
            <a:ext cx="6581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pc="-15" dirty="0">
                <a:latin typeface="DM Sans" pitchFamily="2" charset="0"/>
                <a:cs typeface="Arial" panose="020B0604020202020204" pitchFamily="34" charset="0"/>
              </a:rPr>
              <a:t>getragen und ermöglicht durch:</a:t>
            </a:r>
            <a:endParaRPr lang="de-CH" dirty="0">
              <a:latin typeface="DM Sans" pitchFamily="2" charset="0"/>
              <a:cs typeface="Arial" panose="020B0604020202020204" pitchFamily="34" charset="0"/>
            </a:endParaRPr>
          </a:p>
          <a:p>
            <a:endParaRPr lang="de-CH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D8710F1-C7EA-3573-3F32-AB1F850ABA99}"/>
              </a:ext>
            </a:extLst>
          </p:cNvPr>
          <p:cNvSpPr txBox="1"/>
          <p:nvPr/>
        </p:nvSpPr>
        <p:spPr>
          <a:xfrm>
            <a:off x="6983760" y="633883"/>
            <a:ext cx="100811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6000" dirty="0">
                <a:latin typeface="DM Sans" pitchFamily="2" charset="0"/>
              </a:rPr>
              <a:t>Internetplattform</a:t>
            </a:r>
          </a:p>
          <a:p>
            <a:r>
              <a:rPr lang="de-CH" sz="6000" dirty="0">
                <a:latin typeface="DM Sans" pitchFamily="2" charset="0"/>
                <a:hlinkClick r:id="rId10"/>
              </a:rPr>
              <a:t>www.wegweiserschmerz.ch</a:t>
            </a:r>
            <a:r>
              <a:rPr lang="de-CH" sz="6000" dirty="0">
                <a:latin typeface="DM Sans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7562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PaC Präsentation_V2" id="{FAABE92D-2D2A-43E0-80AA-D1710BE7D8D2}" vid="{3377E526-A186-4652-886A-3DE1370D0E24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PrePaC Präsentation_V2</Template>
  <TotalTime>0</TotalTime>
  <Words>90</Words>
  <Application>Microsoft Office PowerPoint</Application>
  <PresentationFormat>Benutzerdefiniert</PresentationFormat>
  <Paragraphs>20</Paragraphs>
  <Slides>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DM Sans</vt:lpstr>
      <vt:lpstr>Calibri</vt:lpstr>
      <vt:lpstr>Office</vt:lpstr>
      <vt:lpstr>PowerPoint-Präsentation</vt:lpstr>
      <vt:lpstr>PowerPoint-Präsentation</vt:lpstr>
    </vt:vector>
  </TitlesOfParts>
  <Company>Insel Gruppe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Yared, Jonathan</dc:creator>
  <cp:lastModifiedBy>Coray, Anik</cp:lastModifiedBy>
  <cp:revision>171</cp:revision>
  <dcterms:created xsi:type="dcterms:W3CDTF">2025-01-29T10:54:25Z</dcterms:created>
  <dcterms:modified xsi:type="dcterms:W3CDTF">2026-08-06T11:49:44Z</dcterms:modified>
  <dc:identifier>DAGId5gNQnU</dc:identifier>
</cp:coreProperties>
</file>